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  <p:sldMasterId id="2147483684" r:id="rId4"/>
  </p:sldMasterIdLst>
  <p:notesMasterIdLst>
    <p:notesMasterId r:id="rId49"/>
  </p:notesMasterIdLst>
  <p:sldIdLst>
    <p:sldId id="256" r:id="rId5"/>
    <p:sldId id="257" r:id="rId6"/>
    <p:sldId id="302" r:id="rId7"/>
    <p:sldId id="304" r:id="rId8"/>
    <p:sldId id="275" r:id="rId9"/>
    <p:sldId id="307" r:id="rId10"/>
    <p:sldId id="312" r:id="rId11"/>
    <p:sldId id="309" r:id="rId12"/>
    <p:sldId id="310" r:id="rId13"/>
    <p:sldId id="311" r:id="rId14"/>
    <p:sldId id="313" r:id="rId15"/>
    <p:sldId id="305" r:id="rId16"/>
    <p:sldId id="306" r:id="rId17"/>
    <p:sldId id="268" r:id="rId18"/>
    <p:sldId id="269" r:id="rId19"/>
    <p:sldId id="270" r:id="rId20"/>
    <p:sldId id="308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73" r:id="rId30"/>
    <p:sldId id="285" r:id="rId31"/>
    <p:sldId id="286" r:id="rId32"/>
    <p:sldId id="288" r:id="rId33"/>
    <p:sldId id="266" r:id="rId34"/>
    <p:sldId id="295" r:id="rId35"/>
    <p:sldId id="297" r:id="rId36"/>
    <p:sldId id="296" r:id="rId37"/>
    <p:sldId id="287" r:id="rId38"/>
    <p:sldId id="289" r:id="rId39"/>
    <p:sldId id="290" r:id="rId40"/>
    <p:sldId id="291" r:id="rId41"/>
    <p:sldId id="292" r:id="rId42"/>
    <p:sldId id="293" r:id="rId43"/>
    <p:sldId id="294" r:id="rId44"/>
    <p:sldId id="271" r:id="rId45"/>
    <p:sldId id="272" r:id="rId46"/>
    <p:sldId id="274" r:id="rId47"/>
    <p:sldId id="298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A12391-4322-43DF-9653-E00E029DA9F5}">
  <a:tblStyle styleId="{77A12391-4322-43DF-9653-E00E029DA9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14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f6ce63a7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f6ce63a7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52341908e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652341908e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f6ce63a76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f6ce63a76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39432cfe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39432cfe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9432cfe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9432cfe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9432cfe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9432cfe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491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9432cfe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9432cfe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19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f6ce63a7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f6ce63a7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f6ce63a7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f6ce63a7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f6ce63a7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f6ce63a7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39432cf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39432cf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f6ce63a7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f6ce63a7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388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52341908e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52341908e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52341908e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652341908e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652341908e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652341908e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52341908e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52341908e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52341908e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52341908e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f6c9d3f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f6c9d3f4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f6c9d3f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f6c9d3f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3352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653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429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30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051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234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480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2871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2611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599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5108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644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5343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123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635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8641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8264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2648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1087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2986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3751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04973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66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63359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32849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26889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429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30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6908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7614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43511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596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0002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8929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0490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328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785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42731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5258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5861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wseducate.com/signin" TargetMode="External"/><Relationship Id="rId2" Type="http://schemas.openxmlformats.org/officeDocument/2006/relationships/hyperlink" Target="https://console.aws.amazon.com/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zdnet.com/article/hackers-are-scanning-for-mysql-servers-to-deploy-gandcrab-ransomware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userguide/install-cliv2-linux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 and Big Data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8535-8690-4D9C-8FB4-7EF660BA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60D48-ECEB-405D-B08A-3149D3DE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50"/>
          </a:xfrm>
        </p:spPr>
        <p:txBody>
          <a:bodyPr/>
          <a:lstStyle/>
          <a:p>
            <a:r>
              <a:rPr lang="en-SG" dirty="0"/>
              <a:t>Lambda Functions (Serverless) </a:t>
            </a:r>
          </a:p>
          <a:p>
            <a:pPr marL="76200" indent="0">
              <a:buNone/>
            </a:pPr>
            <a:endParaRPr lang="en-SG" dirty="0"/>
          </a:p>
        </p:txBody>
      </p:sp>
      <p:pic>
        <p:nvPicPr>
          <p:cNvPr id="2050" name="Picture 2" descr="AWS Lambda File Processing">
            <a:extLst>
              <a:ext uri="{FF2B5EF4-FFF2-40B4-BE49-F238E27FC236}">
                <a16:creationId xmlns:a16="http://schemas.microsoft.com/office/drawing/2014/main" id="{8F8A51A1-DCD2-41BF-9ABA-372EE3FB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9" y="2290536"/>
            <a:ext cx="4819650" cy="139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5986AFFC-00D0-4AFA-9680-D0B8536DF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00" y="1854062"/>
            <a:ext cx="2857501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16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6D56-127A-44D3-AE3E-948E585E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FC28D-C4E3-4F41-84F9-BC0F2887C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Lambda Functions (Serverless)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4C7E184F-8A9B-49A1-9785-86A7E8DE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3" y="1894973"/>
            <a:ext cx="3330966" cy="246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81245-3FAB-412E-A221-6186A47A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1663460"/>
            <a:ext cx="2924153" cy="2924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225D8-273A-43EB-A3E7-698D2ED96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45" y="2418939"/>
            <a:ext cx="1653676" cy="12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endParaRPr/>
          </a:p>
        </p:txBody>
      </p:sp>
      <p:sp>
        <p:nvSpPr>
          <p:cNvPr id="567" name="Google Shape;567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52800" cy="28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Identity and Access Management (IAM):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Your account has 1 root user (when sign up)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Root user can: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Create </a:t>
            </a:r>
            <a:r>
              <a:rPr lang="en" b="1"/>
              <a:t>IAM users</a:t>
            </a:r>
            <a:r>
              <a:rPr lang="en"/>
              <a:t> 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Grant different IAM user access to different services</a:t>
            </a:r>
            <a:endParaRPr/>
          </a:p>
        </p:txBody>
      </p:sp>
      <p:sp>
        <p:nvSpPr>
          <p:cNvPr id="568" name="Google Shape;568;p62"/>
          <p:cNvSpPr/>
          <p:nvPr/>
        </p:nvSpPr>
        <p:spPr>
          <a:xfrm>
            <a:off x="6748150" y="2361725"/>
            <a:ext cx="1038300" cy="42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Root user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9" name="Google Shape;569;p62"/>
          <p:cNvSpPr/>
          <p:nvPr/>
        </p:nvSpPr>
        <p:spPr>
          <a:xfrm>
            <a:off x="4961550" y="3784150"/>
            <a:ext cx="1233300" cy="42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IAM user 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0" name="Google Shape;570;p62"/>
          <p:cNvSpPr/>
          <p:nvPr/>
        </p:nvSpPr>
        <p:spPr>
          <a:xfrm>
            <a:off x="6362938" y="3784138"/>
            <a:ext cx="1233300" cy="42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IAM user 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1" name="Google Shape;571;p62"/>
          <p:cNvSpPr/>
          <p:nvPr/>
        </p:nvSpPr>
        <p:spPr>
          <a:xfrm>
            <a:off x="7786450" y="3770025"/>
            <a:ext cx="1233300" cy="42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IAM user 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572" name="Google Shape;572;p62"/>
          <p:cNvCxnSpPr>
            <a:stCxn id="568" idx="2"/>
            <a:endCxn id="569" idx="0"/>
          </p:cNvCxnSpPr>
          <p:nvPr/>
        </p:nvCxnSpPr>
        <p:spPr>
          <a:xfrm flipH="1">
            <a:off x="5578300" y="2786825"/>
            <a:ext cx="1689000" cy="99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62"/>
          <p:cNvCxnSpPr>
            <a:stCxn id="568" idx="2"/>
            <a:endCxn id="570" idx="0"/>
          </p:cNvCxnSpPr>
          <p:nvPr/>
        </p:nvCxnSpPr>
        <p:spPr>
          <a:xfrm flipH="1">
            <a:off x="6979600" y="2786825"/>
            <a:ext cx="287700" cy="99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62"/>
          <p:cNvCxnSpPr>
            <a:stCxn id="568" idx="2"/>
            <a:endCxn id="571" idx="0"/>
          </p:cNvCxnSpPr>
          <p:nvPr/>
        </p:nvCxnSpPr>
        <p:spPr>
          <a:xfrm>
            <a:off x="7267300" y="2786825"/>
            <a:ext cx="1135800" cy="98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75" name="Google Shape;5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50" y="23623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600" y="4041400"/>
            <a:ext cx="338500" cy="4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225" y="4209375"/>
            <a:ext cx="621958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975" y="4041388"/>
            <a:ext cx="338500" cy="4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350" y="3842650"/>
            <a:ext cx="338500" cy="4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2857" y="4467621"/>
            <a:ext cx="916888" cy="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0375" y="4279676"/>
            <a:ext cx="826618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2"/>
          <p:cNvSpPr/>
          <p:nvPr/>
        </p:nvSpPr>
        <p:spPr>
          <a:xfrm>
            <a:off x="910425" y="4355925"/>
            <a:ext cx="2783100" cy="5079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Why all these troubles?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endParaRPr/>
          </a:p>
        </p:txBody>
      </p:sp>
      <p:sp>
        <p:nvSpPr>
          <p:cNvPr id="588" name="Google Shape;588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55400" cy="27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2 types of credentials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b="1"/>
              <a:t>Access key</a:t>
            </a:r>
            <a:r>
              <a:rPr lang="en"/>
              <a:t>: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Short, 40-character string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To invoke AWS APIs, must be kept secret. 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b="1"/>
              <a:t>SSH key</a:t>
            </a:r>
            <a:r>
              <a:rPr lang="en"/>
              <a:t>: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Standard SSH key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To log-in to the EC2 instances</a:t>
            </a:r>
            <a:endParaRPr/>
          </a:p>
        </p:txBody>
      </p:sp>
      <p:sp>
        <p:nvSpPr>
          <p:cNvPr id="589" name="Google Shape;589;p63"/>
          <p:cNvSpPr/>
          <p:nvPr/>
        </p:nvSpPr>
        <p:spPr>
          <a:xfrm>
            <a:off x="6748150" y="2361725"/>
            <a:ext cx="1038300" cy="42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Root user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0" name="Google Shape;590;p63"/>
          <p:cNvSpPr/>
          <p:nvPr/>
        </p:nvSpPr>
        <p:spPr>
          <a:xfrm>
            <a:off x="4961550" y="3784150"/>
            <a:ext cx="1233300" cy="42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IAM user 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1" name="Google Shape;591;p63"/>
          <p:cNvSpPr/>
          <p:nvPr/>
        </p:nvSpPr>
        <p:spPr>
          <a:xfrm>
            <a:off x="6362938" y="3784138"/>
            <a:ext cx="1233300" cy="42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IAM user 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2" name="Google Shape;592;p63"/>
          <p:cNvSpPr/>
          <p:nvPr/>
        </p:nvSpPr>
        <p:spPr>
          <a:xfrm>
            <a:off x="7786450" y="3770025"/>
            <a:ext cx="1233300" cy="42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IAM user 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593" name="Google Shape;593;p63"/>
          <p:cNvCxnSpPr>
            <a:stCxn id="589" idx="2"/>
            <a:endCxn id="590" idx="0"/>
          </p:cNvCxnSpPr>
          <p:nvPr/>
        </p:nvCxnSpPr>
        <p:spPr>
          <a:xfrm flipH="1">
            <a:off x="5578300" y="2786825"/>
            <a:ext cx="1689000" cy="99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63"/>
          <p:cNvCxnSpPr>
            <a:stCxn id="589" idx="2"/>
            <a:endCxn id="591" idx="0"/>
          </p:cNvCxnSpPr>
          <p:nvPr/>
        </p:nvCxnSpPr>
        <p:spPr>
          <a:xfrm flipH="1">
            <a:off x="6979600" y="2786825"/>
            <a:ext cx="287700" cy="99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63"/>
          <p:cNvCxnSpPr>
            <a:stCxn id="589" idx="2"/>
            <a:endCxn id="592" idx="0"/>
          </p:cNvCxnSpPr>
          <p:nvPr/>
        </p:nvCxnSpPr>
        <p:spPr>
          <a:xfrm>
            <a:off x="7267300" y="2786825"/>
            <a:ext cx="1135800" cy="98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96" name="Google Shape;5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50" y="23623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600" y="4041400"/>
            <a:ext cx="338500" cy="4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225" y="4209375"/>
            <a:ext cx="621958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975" y="4041388"/>
            <a:ext cx="338500" cy="4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350" y="3842650"/>
            <a:ext cx="338500" cy="4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2857" y="4467621"/>
            <a:ext cx="916888" cy="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0375" y="4279676"/>
            <a:ext cx="826618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000" y="1519375"/>
            <a:ext cx="338500" cy="47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712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key created via IAM</a:t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625" y="1636325"/>
            <a:ext cx="5962177" cy="32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/>
          <p:nvPr/>
        </p:nvSpPr>
        <p:spPr>
          <a:xfrm>
            <a:off x="5201425" y="3429650"/>
            <a:ext cx="1361400" cy="31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Key</a:t>
            </a:r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150" y="1454165"/>
            <a:ext cx="6723025" cy="28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/>
          <p:nvPr/>
        </p:nvSpPr>
        <p:spPr>
          <a:xfrm>
            <a:off x="5098675" y="3879150"/>
            <a:ext cx="956700" cy="1413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6445450" y="3879150"/>
            <a:ext cx="1144800" cy="253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Pair</a:t>
            </a:r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SSH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login to your instances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100" y="706675"/>
            <a:ext cx="5352076" cy="42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/>
          <p:nvPr/>
        </p:nvSpPr>
        <p:spPr>
          <a:xfrm>
            <a:off x="3475775" y="4568875"/>
            <a:ext cx="1345200" cy="222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6044525" y="1540575"/>
            <a:ext cx="1966200" cy="48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endParaRPr/>
          </a:p>
        </p:txBody>
      </p:sp>
      <p:sp>
        <p:nvSpPr>
          <p:cNvPr id="617" name="Google Shape;61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18600" cy="32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How to interact with AWS: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AWS GUI console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Doesn’t scale beyond a handful of instances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This course: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Use command lines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Or boto3 (Python)</a:t>
            </a:r>
            <a:endParaRPr/>
          </a:p>
        </p:txBody>
      </p:sp>
      <p:pic>
        <p:nvPicPr>
          <p:cNvPr id="618" name="Google Shape;6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725" y="1670525"/>
            <a:ext cx="2767975" cy="26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7C3E-0C83-401B-A240-9F92F0EE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 EC2 - Creating a EC2 Instance</a:t>
            </a:r>
            <a:br>
              <a:rPr lang="en-SG" dirty="0"/>
            </a:b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DCD80-7BED-440D-971E-7287C2164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46735"/>
            <a:ext cx="8520600" cy="1884401"/>
          </a:xfrm>
        </p:spPr>
        <p:txBody>
          <a:bodyPr/>
          <a:lstStyle/>
          <a:p>
            <a:r>
              <a:rPr lang="en-SG" dirty="0"/>
              <a:t>Log into </a:t>
            </a:r>
            <a:r>
              <a:rPr lang="en-SG" dirty="0">
                <a:hlinkClick r:id="rId2"/>
              </a:rPr>
              <a:t>https://console.aws.amazon.com</a:t>
            </a:r>
            <a:r>
              <a:rPr lang="en-SG" dirty="0"/>
              <a:t> or </a:t>
            </a:r>
            <a:r>
              <a:rPr lang="en-SG" dirty="0">
                <a:hlinkClick r:id="rId3"/>
              </a:rPr>
              <a:t>https://www.awseducate.com/signin</a:t>
            </a:r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4829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58EE0-EB3B-4C66-935B-E95DB690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71564"/>
            <a:ext cx="8520600" cy="3416400"/>
          </a:xfrm>
        </p:spPr>
        <p:txBody>
          <a:bodyPr/>
          <a:lstStyle/>
          <a:p>
            <a:r>
              <a:rPr lang="en-SG" dirty="0"/>
              <a:t>Go to EC2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BB6A7-E470-4394-93EC-40EE5D2AB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144" y="1090141"/>
            <a:ext cx="4430969" cy="36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0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51500" y="1125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SG" dirty="0"/>
              <a:t>AWS Basics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MySQL setup</a:t>
            </a:r>
          </a:p>
          <a:p>
            <a:r>
              <a:rPr lang="en-SG" dirty="0"/>
              <a:t>Boto3 (AWS Command Line Interface Wrapper for python)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58EE0-EB3B-4C66-935B-E95DB690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71564"/>
            <a:ext cx="8520600" cy="3416400"/>
          </a:xfrm>
        </p:spPr>
        <p:txBody>
          <a:bodyPr/>
          <a:lstStyle/>
          <a:p>
            <a:r>
              <a:rPr lang="en-SG" dirty="0"/>
              <a:t>Go to Launch Instance Wizard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8B45B-D5FB-4998-85B9-6E41C879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41" y="1075682"/>
            <a:ext cx="6283317" cy="36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8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58EE0-EB3B-4C66-935B-E95DB690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71564"/>
            <a:ext cx="8520600" cy="3416400"/>
          </a:xfrm>
        </p:spPr>
        <p:txBody>
          <a:bodyPr/>
          <a:lstStyle/>
          <a:p>
            <a:r>
              <a:rPr lang="en-SG" dirty="0"/>
              <a:t>Select an AMI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9A0D0-17C8-44DC-94E6-0EF35F45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92" y="1134656"/>
            <a:ext cx="5715815" cy="353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38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58EE0-EB3B-4C66-935B-E95DB690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71564"/>
            <a:ext cx="8520600" cy="3416400"/>
          </a:xfrm>
        </p:spPr>
        <p:txBody>
          <a:bodyPr/>
          <a:lstStyle/>
          <a:p>
            <a:r>
              <a:rPr lang="en-SG" dirty="0"/>
              <a:t>Select an Instance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30BF06-58F2-440D-8D0B-B3E6D8FB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28" y="1392166"/>
            <a:ext cx="7210810" cy="285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92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58EE0-EB3B-4C66-935B-E95DB690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71564"/>
            <a:ext cx="8520600" cy="3416400"/>
          </a:xfrm>
        </p:spPr>
        <p:txBody>
          <a:bodyPr/>
          <a:lstStyle/>
          <a:p>
            <a:r>
              <a:rPr lang="en-SG" dirty="0"/>
              <a:t>Select an Instance Type and Launch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40DFA-49A4-4D98-AF44-996956AE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53" y="1160495"/>
            <a:ext cx="5835690" cy="37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49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58EE0-EB3B-4C66-935B-E95DB690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71564"/>
            <a:ext cx="8520600" cy="3416400"/>
          </a:xfrm>
        </p:spPr>
        <p:txBody>
          <a:bodyPr/>
          <a:lstStyle/>
          <a:p>
            <a:r>
              <a:rPr lang="en-SG" dirty="0"/>
              <a:t>Launch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D1992-B6A3-459F-90A4-CB3749558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46" y="977874"/>
            <a:ext cx="5606540" cy="36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91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58EE0-EB3B-4C66-935B-E95DB690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71564"/>
            <a:ext cx="8520600" cy="3416400"/>
          </a:xfrm>
        </p:spPr>
        <p:txBody>
          <a:bodyPr/>
          <a:lstStyle/>
          <a:p>
            <a:r>
              <a:rPr lang="en-SG" dirty="0"/>
              <a:t>Create Key and Launch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A6327-58F9-4629-95C4-4740F962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52" y="1038221"/>
            <a:ext cx="4679961" cy="38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59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Group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that you allow SSH access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25" y="1626299"/>
            <a:ext cx="8029924" cy="335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/>
          <p:nvPr/>
        </p:nvSpPr>
        <p:spPr>
          <a:xfrm>
            <a:off x="608850" y="4638850"/>
            <a:ext cx="1077300" cy="19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1862750" y="4730175"/>
            <a:ext cx="5569500" cy="208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1862750" y="4521975"/>
            <a:ext cx="5569500" cy="208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7C3E-0C83-401B-A240-9F92F0EE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 EC2 – Accessing Instance</a:t>
            </a:r>
            <a:br>
              <a:rPr lang="en-SG" dirty="0"/>
            </a:b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DCD80-7BED-440D-971E-7287C2164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1884401"/>
          </a:xfrm>
        </p:spPr>
        <p:txBody>
          <a:bodyPr/>
          <a:lstStyle/>
          <a:p>
            <a:r>
              <a:rPr lang="en-SG" dirty="0"/>
              <a:t>Locate the public IP of your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9970B-C084-4E85-B882-CB4F3A409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38" y="1615198"/>
            <a:ext cx="4537324" cy="35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65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7C3E-0C83-401B-A240-9F92F0EE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 EC2 – Accessing Instance</a:t>
            </a:r>
            <a:br>
              <a:rPr lang="en-SG" dirty="0"/>
            </a:b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DCD80-7BED-440D-971E-7287C2164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210" y="1017725"/>
            <a:ext cx="8870348" cy="3761183"/>
          </a:xfrm>
        </p:spPr>
        <p:txBody>
          <a:bodyPr/>
          <a:lstStyle/>
          <a:p>
            <a:r>
              <a:rPr lang="en-SG" dirty="0"/>
              <a:t>Connect using SSH</a:t>
            </a:r>
          </a:p>
          <a:p>
            <a:pPr lvl="1"/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user@host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path/to/</a:t>
            </a: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key.pem</a:t>
            </a:r>
            <a:endParaRPr lang="en-SG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dirty="0">
                <a:latin typeface="+mn-lt"/>
                <a:cs typeface="Courier New" panose="02070309020205020404" pitchFamily="49" charset="0"/>
              </a:rPr>
              <a:t>Copy files to server</a:t>
            </a:r>
          </a:p>
          <a:p>
            <a:pPr lvl="1"/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-</a:t>
            </a: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path/to/</a:t>
            </a: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key.pem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local/path/file.txt  </a:t>
            </a: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user@host:server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/path/file.txt</a:t>
            </a:r>
          </a:p>
        </p:txBody>
      </p:sp>
    </p:spTree>
    <p:extLst>
      <p:ext uri="{BB962C8B-B14F-4D97-AF65-F5344CB8AC3E}">
        <p14:creationId xmlns:p14="http://schemas.microsoft.com/office/powerpoint/2010/main" val="1351798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Installation</a:t>
            </a: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06700" cy="39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Install mysql-server-5.7 with apt-get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Leave root password blank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mysql -u root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successful, great!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not: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Need to explicitly grant access to “root” user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Then restart the server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Now you should see the console</a:t>
            </a:r>
            <a:endParaRPr dirty="0"/>
          </a:p>
        </p:txBody>
      </p:sp>
      <p:graphicFrame>
        <p:nvGraphicFramePr>
          <p:cNvPr id="135" name="Google Shape;135;p22"/>
          <p:cNvGraphicFramePr/>
          <p:nvPr/>
        </p:nvGraphicFramePr>
        <p:xfrm>
          <a:off x="1772093" y="3369600"/>
          <a:ext cx="7029682" cy="1077786"/>
        </p:xfrm>
        <a:graphic>
          <a:graphicData uri="http://schemas.openxmlformats.org/drawingml/2006/table">
            <a:tbl>
              <a:tblPr>
                <a:noFill/>
                <a:tableStyleId>{77A12391-4322-43DF-9653-E00E029DA9F5}</a:tableStyleId>
              </a:tblPr>
              <a:tblGrid>
                <a:gridCol w="7029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mysql -e '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update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mysql.user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plugin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</a:t>
                      </a: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"mysql_native_password"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where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user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"root"'</a:t>
                      </a:r>
                      <a:b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mysql -e '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create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user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"root"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@</a:t>
                      </a: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"%"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identified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by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""'</a:t>
                      </a:r>
                      <a:b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mysql -e '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grant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all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privileges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*.*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"root"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@</a:t>
                      </a: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"%"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with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grant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option</a:t>
                      </a: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b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mysql -e '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flush</a:t>
                      </a:r>
                      <a:r>
                        <a:rPr lang="en" sz="1100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 dirty="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privileges</a:t>
                      </a: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b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service restart</a:t>
                      </a:r>
                      <a:endParaRPr sz="1100" dirty="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99700" cy="3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Most popular</a:t>
            </a:r>
            <a:endParaRPr sz="22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earliest</a:t>
            </a:r>
            <a:endParaRPr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Only cover key concepts here</a:t>
            </a:r>
            <a:endParaRPr sz="22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You have $100 to play with</a:t>
            </a:r>
            <a:endParaRPr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/>
              <a:t>Region</a:t>
            </a:r>
            <a:endParaRPr sz="2200" b="1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Where servers are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Geographical region, e.g. ap-southeast-1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Multiple </a:t>
            </a:r>
            <a:r>
              <a:rPr lang="en" b="1"/>
              <a:t>availability zones</a:t>
            </a:r>
            <a:r>
              <a:rPr lang="en"/>
              <a:t> per regions,  e.g. ap-southeast-1a</a:t>
            </a:r>
            <a:endParaRPr/>
          </a:p>
        </p:txBody>
      </p:sp>
      <p:pic>
        <p:nvPicPr>
          <p:cNvPr id="542" name="Google Shape;5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400" y="775500"/>
            <a:ext cx="4185150" cy="24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625" y="3308525"/>
            <a:ext cx="3212300" cy="17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Hands-on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Show databases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Switch to a database</a:t>
            </a:r>
          </a:p>
          <a:p>
            <a:r>
              <a:rPr lang="en" dirty="0"/>
              <a:t>Configure mysql so </a:t>
            </a:r>
            <a:r>
              <a:rPr lang="en-SG" dirty="0"/>
              <a:t>it can be accessed remotely.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 </a:t>
            </a:r>
            <a:r>
              <a:rPr lang="en-SG" dirty="0"/>
              <a:t>remote access config</a:t>
            </a:r>
            <a:endParaRPr dirty="0"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SG" dirty="0" err="1"/>
              <a:t>my.cnf</a:t>
            </a:r>
            <a:endParaRPr lang="en-SG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7D211E-EFC2-4CD3-A238-8D846AB7D35F}"/>
              </a:ext>
            </a:extLst>
          </p:cNvPr>
          <p:cNvSpPr/>
          <p:nvPr/>
        </p:nvSpPr>
        <p:spPr>
          <a:xfrm>
            <a:off x="1775405" y="1401635"/>
            <a:ext cx="5192724" cy="34163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MySQL database server configuration file.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You can copy this to one of: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- "/etc/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my.cnf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to set global options,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- "~/.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my.cnf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to set user-specific options.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can use all long options that the program supports.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program with --help to get a list of available options and with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--print-defaults to see which it would actually understand and use.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For explanations see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http://dev.mysql.com/doc/mysql/en/server-system-variables.html</a:t>
            </a:r>
          </a:p>
          <a:p>
            <a:endParaRPr lang="en-SG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* IMPORTANT: Additional settings that can override those from this file!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The files must end with '.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cnf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otherwise they'll be ignored.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endParaRPr lang="en-SG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 for import access</a:t>
            </a:r>
          </a:p>
          <a:p>
            <a:endParaRPr lang="en-SG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includedir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/etc/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conf.d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includedir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/etc/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mysql.conf.d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endParaRPr lang="en-SG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mysqld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#secure-file-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=""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SG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local_infile</a:t>
            </a:r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r>
              <a:rPr lang="en-SG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bind-address = 0.0.0.0</a:t>
            </a:r>
          </a:p>
        </p:txBody>
      </p:sp>
    </p:spTree>
    <p:extLst>
      <p:ext uri="{BB962C8B-B14F-4D97-AF65-F5344CB8AC3E}">
        <p14:creationId xmlns:p14="http://schemas.microsoft.com/office/powerpoint/2010/main" val="2358794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F7E1-2493-44B4-828E-426F5710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Why not to use default config for </a:t>
            </a:r>
            <a:r>
              <a:rPr lang="en-SG" dirty="0" err="1"/>
              <a:t>mysql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7AB75-A631-4873-B84F-ADFEBA33A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76831"/>
            <a:ext cx="8520600" cy="3416400"/>
          </a:xfrm>
        </p:spPr>
        <p:txBody>
          <a:bodyPr/>
          <a:lstStyle/>
          <a:p>
            <a:r>
              <a:rPr lang="en-SG" dirty="0">
                <a:hlinkClick r:id="rId2"/>
              </a:rPr>
              <a:t>https://www.zdnet.com/article/hackers-are-scanning-for-mysql-servers-to-deploy-gandcrab-ransomware/</a:t>
            </a:r>
            <a:endParaRPr lang="en-SG" dirty="0"/>
          </a:p>
          <a:p>
            <a:r>
              <a:rPr lang="en-SG" dirty="0"/>
              <a:t>Change default port, secure root user, run </a:t>
            </a:r>
            <a:r>
              <a:rPr lang="en-SG" dirty="0" err="1"/>
              <a:t>mysql_secure_installation</a:t>
            </a:r>
            <a:endParaRPr lang="en-SG" dirty="0"/>
          </a:p>
          <a:p>
            <a:r>
              <a:rPr lang="en-SG" dirty="0"/>
              <a:t>Implement granular access for users</a:t>
            </a:r>
          </a:p>
          <a:p>
            <a:endParaRPr lang="en-SG" dirty="0"/>
          </a:p>
          <a:p>
            <a:pPr marL="11430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7FE4D-245E-44B0-B6EB-44676D21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74" y="2456198"/>
            <a:ext cx="5193810" cy="23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77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 </a:t>
            </a:r>
            <a:r>
              <a:rPr lang="en-SG" dirty="0"/>
              <a:t>Exercise</a:t>
            </a:r>
            <a:endParaRPr dirty="0"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SG" dirty="0"/>
              <a:t>Create a flask app with single </a:t>
            </a:r>
            <a:r>
              <a:rPr lang="en-SG" dirty="0" err="1"/>
              <a:t>api</a:t>
            </a:r>
            <a:r>
              <a:rPr lang="en-SG" dirty="0"/>
              <a:t> CRUD endpoint that connects to </a:t>
            </a:r>
            <a:r>
              <a:rPr lang="en-SG" dirty="0" err="1"/>
              <a:t>mysql</a:t>
            </a:r>
            <a:r>
              <a:rPr lang="en-SG" dirty="0"/>
              <a:t> </a:t>
            </a:r>
            <a:r>
              <a:rPr lang="en-SG" dirty="0" err="1"/>
              <a:t>db</a:t>
            </a:r>
            <a:r>
              <a:rPr lang="en-SG" dirty="0"/>
              <a:t> to retrieve data.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SG" dirty="0"/>
              <a:t>Launch it on your pc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SG" dirty="0"/>
              <a:t>Test app API using postman.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374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F8B2-7A87-4119-915C-8A2BDA3F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MySQL connecting remotely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1D8E-1373-428A-AACF-1EB63C18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Install </a:t>
            </a:r>
            <a:r>
              <a:rPr lang="en-SG" dirty="0" err="1"/>
              <a:t>mysql</a:t>
            </a:r>
            <a:r>
              <a:rPr lang="en-SG" dirty="0"/>
              <a:t> client</a:t>
            </a:r>
          </a:p>
          <a:p>
            <a:pPr lvl="1"/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 apt-get install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-client</a:t>
            </a:r>
          </a:p>
          <a:p>
            <a:r>
              <a:rPr lang="en-SG" dirty="0">
                <a:latin typeface="+mn-lt"/>
                <a:cs typeface="Courier New" panose="02070309020205020404" pitchFamily="49" charset="0"/>
              </a:rPr>
              <a:t>Connect to server</a:t>
            </a:r>
          </a:p>
          <a:p>
            <a:pPr lvl="1"/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 –u root –p --host=&lt;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PublicIP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&gt; --port=3306</a:t>
            </a:r>
          </a:p>
        </p:txBody>
      </p:sp>
    </p:spTree>
    <p:extLst>
      <p:ext uri="{BB962C8B-B14F-4D97-AF65-F5344CB8AC3E}">
        <p14:creationId xmlns:p14="http://schemas.microsoft.com/office/powerpoint/2010/main" val="1826668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F8B2-7A87-4119-915C-8A2BDA3F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AWS: Creating a Snapshot of MySQL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1D8E-1373-428A-AACF-1EB63C18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 to EC2 Dashboard and locate </a:t>
            </a:r>
            <a:r>
              <a:rPr lang="en-SG" dirty="0" err="1"/>
              <a:t>VolumeID</a:t>
            </a:r>
            <a:endParaRPr lang="en-SG" dirty="0"/>
          </a:p>
          <a:p>
            <a:endParaRPr lang="en-SG" dirty="0"/>
          </a:p>
          <a:p>
            <a:pPr marL="11430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00D63-669D-42AF-933B-B6D2648A7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733" y="1569526"/>
            <a:ext cx="4191005" cy="35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1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F8B2-7A87-4119-915C-8A2BDA3F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AWS: Creating a Snapshot of MySQL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1D8E-1373-428A-AACF-1EB63C18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Navigate to Volume dashboard and select create Snapshot from context menu.</a:t>
            </a:r>
          </a:p>
          <a:p>
            <a:endParaRPr lang="en-SG" dirty="0"/>
          </a:p>
          <a:p>
            <a:pPr marL="11430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DAC1A-7FB7-4D69-B19F-E6D6CBC9A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33" y="1863996"/>
            <a:ext cx="4258438" cy="307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69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F8B2-7A87-4119-915C-8A2BDA3F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AWS: Creating a Snapshot of MySQL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1D8E-1373-428A-AACF-1EB63C18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Create snapshot</a:t>
            </a:r>
          </a:p>
          <a:p>
            <a:pPr marL="11430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FF75D-5D69-456C-8FB5-A58270E6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99" y="2015683"/>
            <a:ext cx="4906802" cy="30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47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F8B2-7A87-4119-915C-8A2BDA3F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AWS: Launching EC2 using snapshot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1D8E-1373-428A-AACF-1EB63C18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Create Image</a:t>
            </a:r>
          </a:p>
          <a:p>
            <a:pPr marL="11430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BF7D-3138-4F7F-8D45-1BF341F1A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331"/>
            <a:ext cx="4434844" cy="2771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3850B-057A-4DC4-97E6-336E75798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44" y="1868846"/>
            <a:ext cx="4397456" cy="27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3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F8B2-7A87-4119-915C-8A2BDA3F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AWS: Launching EC2 using snapshot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1D8E-1373-428A-AACF-1EB63C18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Launch Image</a:t>
            </a:r>
          </a:p>
          <a:p>
            <a:pPr marL="11430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32DB4-FEA0-41BA-A520-D3983225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41" y="1608203"/>
            <a:ext cx="4969127" cy="309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3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</a:t>
            </a:r>
            <a:r>
              <a:rPr lang="en-SG" dirty="0"/>
              <a:t>Services</a:t>
            </a:r>
            <a:endParaRPr dirty="0"/>
          </a:p>
        </p:txBody>
      </p:sp>
      <p:pic>
        <p:nvPicPr>
          <p:cNvPr id="557" name="Google Shape;5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400" y="1170125"/>
            <a:ext cx="2584200" cy="262890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43300" cy="20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EC2</a:t>
            </a:r>
            <a:endParaRPr sz="22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Amazon Machine Image (</a:t>
            </a:r>
            <a:r>
              <a:rPr lang="en" b="1"/>
              <a:t>AIM</a:t>
            </a:r>
            <a:r>
              <a:rPr lang="en"/>
              <a:t>): like a virtual machine image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b="1"/>
              <a:t>Instance</a:t>
            </a:r>
            <a:r>
              <a:rPr lang="en"/>
              <a:t>: running image on specific hardware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Like a virtual machine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Instance </a:t>
            </a:r>
            <a:r>
              <a:rPr lang="en" b="1"/>
              <a:t>type</a:t>
            </a:r>
            <a:r>
              <a:rPr lang="en"/>
              <a:t>: what hardware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59" name="Google Shape;5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676" y="3538100"/>
            <a:ext cx="5856976" cy="13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1"/>
          <p:cNvSpPr txBox="1"/>
          <p:nvPr/>
        </p:nvSpPr>
        <p:spPr>
          <a:xfrm>
            <a:off x="748400" y="4174450"/>
            <a:ext cx="5943300" cy="315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1" name="Google Shape;561;p61"/>
          <p:cNvSpPr txBox="1"/>
          <p:nvPr/>
        </p:nvSpPr>
        <p:spPr>
          <a:xfrm>
            <a:off x="6796350" y="4205350"/>
            <a:ext cx="9681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Free*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F8B2-7A87-4119-915C-8A2BDA3F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AWS: Launching EC2 using snapshot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1D8E-1373-428A-AACF-1EB63C18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Launch a different instance type</a:t>
            </a:r>
          </a:p>
          <a:p>
            <a:pPr marL="11430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2F1F1-EA96-4141-BC2D-AEB4F2D9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12" y="1608203"/>
            <a:ext cx="4832830" cy="35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48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Boto3</a:t>
            </a:r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884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library for accessing AWS services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925" y="2735575"/>
            <a:ext cx="621958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600" y="3536576"/>
            <a:ext cx="826618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/>
          <p:nvPr/>
        </p:nvSpPr>
        <p:spPr>
          <a:xfrm>
            <a:off x="5271475" y="2355475"/>
            <a:ext cx="2014848" cy="2191320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2252300" y="3280588"/>
            <a:ext cx="888600" cy="4383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Boto3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2075800" y="2300588"/>
            <a:ext cx="1260000" cy="157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2075800" y="2327138"/>
            <a:ext cx="1260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Your Python application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2203550" y="4157088"/>
            <a:ext cx="986100" cy="38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~/.aws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800" y="4006538"/>
            <a:ext cx="338500" cy="475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6"/>
          <p:cNvCxnSpPr>
            <a:stCxn id="224" idx="0"/>
          </p:cNvCxnSpPr>
          <p:nvPr/>
        </p:nvCxnSpPr>
        <p:spPr>
          <a:xfrm rot="10800000">
            <a:off x="2696600" y="3719688"/>
            <a:ext cx="0" cy="43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6"/>
          <p:cNvCxnSpPr/>
          <p:nvPr/>
        </p:nvCxnSpPr>
        <p:spPr>
          <a:xfrm rot="10800000" flipH="1">
            <a:off x="3147100" y="3043975"/>
            <a:ext cx="2830500" cy="45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36"/>
          <p:cNvCxnSpPr/>
          <p:nvPr/>
        </p:nvCxnSpPr>
        <p:spPr>
          <a:xfrm>
            <a:off x="3147100" y="3506675"/>
            <a:ext cx="2818200" cy="39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" name="Google Shape;229;p36"/>
          <p:cNvSpPr txBox="1"/>
          <p:nvPr/>
        </p:nvSpPr>
        <p:spPr>
          <a:xfrm rot="-595230">
            <a:off x="3682736" y="2853221"/>
            <a:ext cx="1400034" cy="39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boto3.client(‘ec2’)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 rot="516144">
            <a:off x="3818044" y="3740563"/>
            <a:ext cx="1399949" cy="39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boto3.client(‘s3’)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key vs. Key pair</a:t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350" y="3238250"/>
            <a:ext cx="1158425" cy="14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625" y="2042001"/>
            <a:ext cx="826618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/>
          <p:nvPr/>
        </p:nvSpPr>
        <p:spPr>
          <a:xfrm>
            <a:off x="5490500" y="1346859"/>
            <a:ext cx="3280932" cy="3766824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2355775" y="2757113"/>
            <a:ext cx="888600" cy="4383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Boto3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2179275" y="1777113"/>
            <a:ext cx="1260000" cy="157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2179275" y="1803663"/>
            <a:ext cx="1260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Your Python application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2307025" y="3633613"/>
            <a:ext cx="986100" cy="38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~/.aws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275" y="3483063"/>
            <a:ext cx="338500" cy="475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7"/>
          <p:cNvCxnSpPr>
            <a:stCxn id="242" idx="0"/>
          </p:cNvCxnSpPr>
          <p:nvPr/>
        </p:nvCxnSpPr>
        <p:spPr>
          <a:xfrm rot="10800000">
            <a:off x="2800075" y="3196213"/>
            <a:ext cx="0" cy="43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7"/>
          <p:cNvCxnSpPr/>
          <p:nvPr/>
        </p:nvCxnSpPr>
        <p:spPr>
          <a:xfrm rot="10800000" flipH="1">
            <a:off x="3250575" y="2520500"/>
            <a:ext cx="2830500" cy="45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37"/>
          <p:cNvCxnSpPr/>
          <p:nvPr/>
        </p:nvCxnSpPr>
        <p:spPr>
          <a:xfrm>
            <a:off x="3250575" y="2983200"/>
            <a:ext cx="2818200" cy="39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37"/>
          <p:cNvSpPr txBox="1"/>
          <p:nvPr/>
        </p:nvSpPr>
        <p:spPr>
          <a:xfrm rot="-595230">
            <a:off x="3786211" y="2329746"/>
            <a:ext cx="1400034" cy="39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boto3.client(‘ec2’)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 rot="516144">
            <a:off x="3921519" y="3217088"/>
            <a:ext cx="1399949" cy="39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boto3.client(‘ec2’)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6050600" y="3281450"/>
            <a:ext cx="1302600" cy="505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Management APIs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6281950" y="3921350"/>
            <a:ext cx="744300" cy="3897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Instance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6281950" y="4384175"/>
            <a:ext cx="744300" cy="3897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Instance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5625" y="3986860"/>
            <a:ext cx="744300" cy="6605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3762625" y="4647400"/>
            <a:ext cx="10227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SSH keys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4250" y="438417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7"/>
          <p:cNvCxnSpPr>
            <a:stCxn id="252" idx="3"/>
            <a:endCxn id="250" idx="1"/>
          </p:cNvCxnSpPr>
          <p:nvPr/>
        </p:nvCxnSpPr>
        <p:spPr>
          <a:xfrm rot="10800000" flipH="1">
            <a:off x="4339925" y="4116129"/>
            <a:ext cx="1941900" cy="20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6" name="Google Shape;256;p37"/>
          <p:cNvCxnSpPr>
            <a:stCxn id="252" idx="3"/>
            <a:endCxn id="251" idx="1"/>
          </p:cNvCxnSpPr>
          <p:nvPr/>
        </p:nvCxnSpPr>
        <p:spPr>
          <a:xfrm>
            <a:off x="4339925" y="4317129"/>
            <a:ext cx="1941900" cy="26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boto3</a:t>
            </a:r>
            <a:br>
              <a:rPr lang="en" dirty="0"/>
            </a:br>
            <a:endParaRPr dirty="0"/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1"/>
          </p:nvPr>
        </p:nvSpPr>
        <p:spPr>
          <a:xfrm>
            <a:off x="373115" y="947758"/>
            <a:ext cx="6950100" cy="406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Prerequisites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I</a:t>
            </a:r>
            <a:r>
              <a:rPr lang="en-SG" dirty="0" err="1"/>
              <a:t>nstall</a:t>
            </a:r>
            <a:r>
              <a:rPr lang="en-SG" dirty="0"/>
              <a:t> </a:t>
            </a:r>
            <a:r>
              <a:rPr lang="en-SG" dirty="0" err="1"/>
              <a:t>aws</a:t>
            </a:r>
            <a:r>
              <a:rPr lang="en-SG" dirty="0"/>
              <a:t>-cli</a:t>
            </a:r>
          </a:p>
          <a:p>
            <a:pPr lvl="2" indent="-342900">
              <a:spcBef>
                <a:spcPts val="0"/>
              </a:spcBef>
              <a:buSzPts val="1800"/>
              <a:buChar char="●"/>
            </a:pPr>
            <a:r>
              <a:rPr lang="en-SG" dirty="0">
                <a:hlinkClick r:id="rId3"/>
              </a:rPr>
              <a:t>https://docs.aws.amazon.com/cli/latest/userguide/install-cliv2-linux.html</a:t>
            </a:r>
            <a:endParaRPr lang="en-SG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SG" dirty="0"/>
              <a:t>Configure </a:t>
            </a:r>
            <a:r>
              <a:rPr lang="en-SG" dirty="0" err="1"/>
              <a:t>aws</a:t>
            </a:r>
            <a:r>
              <a:rPr lang="en-SG" dirty="0"/>
              <a:t>-cli with access keys</a:t>
            </a:r>
          </a:p>
          <a:p>
            <a:pPr lvl="2" indent="-342900">
              <a:spcBef>
                <a:spcPts val="0"/>
              </a:spcBef>
              <a:buSzPts val="1800"/>
              <a:buChar char="●"/>
            </a:pP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configure</a:t>
            </a:r>
          </a:p>
          <a:p>
            <a:pPr marL="1028700" lvl="2" indent="0">
              <a:spcBef>
                <a:spcPts val="0"/>
              </a:spcBef>
              <a:buSzPts val="1800"/>
              <a:buNone/>
            </a:pPr>
            <a:endParaRPr lang="en-SG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SG" sz="1200" dirty="0">
                <a:latin typeface="+mn-lt"/>
                <a:cs typeface="Courier New" panose="02070309020205020404" pitchFamily="49" charset="0"/>
              </a:rPr>
              <a:t>Optional – install python pip module if not already installed</a:t>
            </a:r>
          </a:p>
          <a:p>
            <a:pPr lvl="2" indent="-342900">
              <a:spcBef>
                <a:spcPts val="0"/>
              </a:spcBef>
              <a:buSzPts val="1800"/>
              <a:buChar char="●"/>
            </a:pP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apt-get install python3-pip </a:t>
            </a:r>
            <a:endParaRPr lang="e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boto3</a:t>
            </a:r>
            <a:br>
              <a:rPr lang="en" dirty="0"/>
            </a:br>
            <a:endParaRPr dirty="0"/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1"/>
          </p:nvPr>
        </p:nvSpPr>
        <p:spPr>
          <a:xfrm>
            <a:off x="373115" y="947758"/>
            <a:ext cx="6950100" cy="406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Example: start an instance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114300" lvl="0" indent="0">
              <a:buNone/>
            </a:pP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boto3</a:t>
            </a:r>
          </a:p>
          <a:p>
            <a:pPr marL="114300" lvl="0" indent="0">
              <a:buNone/>
            </a:pP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ec2 = boto3.resource('ec2')</a:t>
            </a:r>
          </a:p>
          <a:p>
            <a:pPr marL="114300" lvl="0" indent="0">
              <a:buNone/>
            </a:pPr>
            <a:endParaRPr lang="en-SG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>
              <a:buNone/>
            </a:pP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a new EC2 instance</a:t>
            </a:r>
          </a:p>
          <a:p>
            <a:pPr marL="114300" lvl="0" indent="0">
              <a:buNone/>
            </a:pP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instances = ec2.create_instances(</a:t>
            </a:r>
          </a:p>
          <a:p>
            <a:pPr marL="114300" lvl="0" indent="0">
              <a:buNone/>
            </a:pP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ImageId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='ami-06b263d6ceff0b3dd',</a:t>
            </a:r>
          </a:p>
          <a:p>
            <a:pPr marL="114300" lvl="0" indent="0">
              <a:buNone/>
            </a:pP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MinCount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pPr marL="114300" lvl="0" indent="0">
              <a:buNone/>
            </a:pP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MaxCount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pPr marL="114300" lvl="0" indent="0">
              <a:buNone/>
            </a:pP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InstanceType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='t2.micro',</a:t>
            </a:r>
          </a:p>
          <a:p>
            <a:pPr marL="114300" lvl="0" indent="0">
              <a:buNone/>
            </a:pP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S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KeyName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='ec2-keypair'</a:t>
            </a:r>
          </a:p>
          <a:p>
            <a:pPr marL="114300" lvl="0" indent="0">
              <a:buNone/>
            </a:pP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  <a:endParaRPr lang="e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36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8535-8690-4D9C-8FB4-7EF660BA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60D48-ECEB-405D-B08A-3149D3DE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587200" cy="3416400"/>
          </a:xfrm>
        </p:spPr>
        <p:txBody>
          <a:bodyPr/>
          <a:lstStyle/>
          <a:p>
            <a:r>
              <a:rPr lang="en-SG" dirty="0"/>
              <a:t>EC2</a:t>
            </a:r>
          </a:p>
          <a:p>
            <a:pPr marL="7620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07DA53-2310-4FDE-85E1-43994C9A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1831975"/>
            <a:ext cx="2962134" cy="24479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67F689-39C9-40E8-ABC6-682802240629}"/>
              </a:ext>
            </a:extLst>
          </p:cNvPr>
          <p:cNvSpPr txBox="1">
            <a:spLocks/>
          </p:cNvSpPr>
          <p:nvPr/>
        </p:nvSpPr>
        <p:spPr>
          <a:xfrm>
            <a:off x="4572000" y="1692125"/>
            <a:ext cx="435555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000" dirty="0"/>
              <a:t>Elastic Block Storage acts as hard disk.</a:t>
            </a:r>
          </a:p>
          <a:p>
            <a:r>
              <a:rPr lang="en-SG" sz="2000" dirty="0"/>
              <a:t>EC2 Instance and EBS storage should be on same region and same availability zone.</a:t>
            </a:r>
          </a:p>
        </p:txBody>
      </p:sp>
    </p:spTree>
    <p:extLst>
      <p:ext uri="{BB962C8B-B14F-4D97-AF65-F5344CB8AC3E}">
        <p14:creationId xmlns:p14="http://schemas.microsoft.com/office/powerpoint/2010/main" val="3768977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endParaRPr/>
          </a:p>
        </p:txBody>
      </p:sp>
      <p:sp>
        <p:nvSpPr>
          <p:cNvPr id="609" name="Google Shape;609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36300" cy="23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Security group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Firewall: rules for network access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Each instance belongs to one security group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You can create many groups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Default option: </a:t>
            </a:r>
            <a:r>
              <a:rPr lang="en" b="1"/>
              <a:t>publicly available</a:t>
            </a:r>
            <a:endParaRPr b="1"/>
          </a:p>
        </p:txBody>
      </p:sp>
      <p:pic>
        <p:nvPicPr>
          <p:cNvPr id="610" name="Google Shape;6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575" y="2467575"/>
            <a:ext cx="2466975" cy="184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64"/>
          <p:cNvCxnSpPr/>
          <p:nvPr/>
        </p:nvCxnSpPr>
        <p:spPr>
          <a:xfrm rot="10800000">
            <a:off x="4805475" y="3206400"/>
            <a:ext cx="1436100" cy="18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8535-8690-4D9C-8FB4-7EF660BA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60D48-ECEB-405D-B08A-3149D3DE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4793700" cy="3416400"/>
          </a:xfrm>
        </p:spPr>
        <p:txBody>
          <a:bodyPr/>
          <a:lstStyle/>
          <a:p>
            <a:r>
              <a:rPr lang="en-SG" dirty="0"/>
              <a:t>CloudFormation and Designer</a:t>
            </a:r>
          </a:p>
          <a:p>
            <a:pPr marL="7620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C20F7-B960-49FB-8269-3E3E899E0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00" y="1727100"/>
            <a:ext cx="4287510" cy="297137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5AB219-9C3F-405E-9317-75CADA4A288D}"/>
              </a:ext>
            </a:extLst>
          </p:cNvPr>
          <p:cNvSpPr txBox="1">
            <a:spLocks/>
          </p:cNvSpPr>
          <p:nvPr/>
        </p:nvSpPr>
        <p:spPr>
          <a:xfrm>
            <a:off x="4980210" y="1725375"/>
            <a:ext cx="3852090" cy="270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/>
              <a:t>Infrastructure as Code</a:t>
            </a:r>
          </a:p>
          <a:p>
            <a:r>
              <a:rPr lang="en-SG" sz="1600" dirty="0"/>
              <a:t>Automate creation of </a:t>
            </a:r>
            <a:r>
              <a:rPr lang="en-SG" sz="1600" dirty="0" err="1"/>
              <a:t>aws</a:t>
            </a:r>
            <a:r>
              <a:rPr lang="en-SG" sz="1600" dirty="0"/>
              <a:t> resources.</a:t>
            </a:r>
          </a:p>
          <a:p>
            <a:endParaRPr lang="en-SG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70830-A7CA-4BD6-B2B7-C6C736A1C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811" y="3686179"/>
            <a:ext cx="3036888" cy="10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7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8535-8690-4D9C-8FB4-7EF660BA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60D48-ECEB-405D-B08A-3149D3DE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49700" cy="3416400"/>
          </a:xfrm>
        </p:spPr>
        <p:txBody>
          <a:bodyPr/>
          <a:lstStyle/>
          <a:p>
            <a:r>
              <a:rPr lang="en-SG" dirty="0"/>
              <a:t>RDS </a:t>
            </a:r>
          </a:p>
        </p:txBody>
      </p:sp>
      <p:pic>
        <p:nvPicPr>
          <p:cNvPr id="1026" name="Picture 2" descr="Database engines on RDS - AWS Tools for PowerShell 6">
            <a:extLst>
              <a:ext uri="{FF2B5EF4-FFF2-40B4-BE49-F238E27FC236}">
                <a16:creationId xmlns:a16="http://schemas.microsoft.com/office/drawing/2014/main" id="{C488CB37-CC2D-4DD2-8491-834937F3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49" y="1867957"/>
            <a:ext cx="4812327" cy="270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9593A0-4374-4022-8962-C3D337F56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264" y="1867957"/>
            <a:ext cx="1523887" cy="27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8535-8690-4D9C-8FB4-7EF660BA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AWS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60D48-ECEB-405D-B08A-3149D3DEC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API Gateway</a:t>
            </a:r>
          </a:p>
          <a:p>
            <a:pPr marL="76200" indent="0">
              <a:buNone/>
            </a:pPr>
            <a:endParaRPr lang="en-SG" dirty="0"/>
          </a:p>
        </p:txBody>
      </p:sp>
      <p:pic>
        <p:nvPicPr>
          <p:cNvPr id="3074" name="Picture 2" descr="API Gateway how it works">
            <a:extLst>
              <a:ext uri="{FF2B5EF4-FFF2-40B4-BE49-F238E27FC236}">
                <a16:creationId xmlns:a16="http://schemas.microsoft.com/office/drawing/2014/main" id="{355C9ACC-9912-4C57-B54A-7937BD2B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816438"/>
            <a:ext cx="6877050" cy="30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344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6145</TotalTime>
  <Words>1100</Words>
  <Application>Microsoft Office PowerPoint</Application>
  <PresentationFormat>On-screen Show (16:9)</PresentationFormat>
  <Paragraphs>209</Paragraphs>
  <Slides>44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Consolas</vt:lpstr>
      <vt:lpstr>Courier New</vt:lpstr>
      <vt:lpstr>Simple Light</vt:lpstr>
      <vt:lpstr>1_Simple Light</vt:lpstr>
      <vt:lpstr>2_Simple Light</vt:lpstr>
      <vt:lpstr>3_Simple Light</vt:lpstr>
      <vt:lpstr>Databases and Big Data</vt:lpstr>
      <vt:lpstr>Today</vt:lpstr>
      <vt:lpstr>AWS</vt:lpstr>
      <vt:lpstr>AWS Services</vt:lpstr>
      <vt:lpstr>AWS Services</vt:lpstr>
      <vt:lpstr>AWS</vt:lpstr>
      <vt:lpstr>AWS Services</vt:lpstr>
      <vt:lpstr>AWS Services</vt:lpstr>
      <vt:lpstr>AWS Services</vt:lpstr>
      <vt:lpstr>AWS Services</vt:lpstr>
      <vt:lpstr>AWS Services</vt:lpstr>
      <vt:lpstr>AWS</vt:lpstr>
      <vt:lpstr>AWS</vt:lpstr>
      <vt:lpstr>EC2</vt:lpstr>
      <vt:lpstr>Access Key</vt:lpstr>
      <vt:lpstr>Key Pair</vt:lpstr>
      <vt:lpstr>AWS</vt:lpstr>
      <vt:lpstr>AWS EC2 - Creating a EC2 Instance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Group</vt:lpstr>
      <vt:lpstr>AWS EC2 – Accessing Instance </vt:lpstr>
      <vt:lpstr>AWS EC2 – Accessing Instance </vt:lpstr>
      <vt:lpstr>MySQL Installation</vt:lpstr>
      <vt:lpstr>MySQL Hands-on</vt:lpstr>
      <vt:lpstr>MySQL remote access config</vt:lpstr>
      <vt:lpstr>Why not to use default config for mysql</vt:lpstr>
      <vt:lpstr>MySQL Exercise</vt:lpstr>
      <vt:lpstr>MySQL connecting remotely</vt:lpstr>
      <vt:lpstr>AWS: Creating a Snapshot of MySQL server</vt:lpstr>
      <vt:lpstr>AWS: Creating a Snapshot of MySQL server</vt:lpstr>
      <vt:lpstr>AWS: Creating a Snapshot of MySQL server</vt:lpstr>
      <vt:lpstr>AWS: Launching EC2 using snapshot</vt:lpstr>
      <vt:lpstr>AWS: Launching EC2 using snapshot</vt:lpstr>
      <vt:lpstr>AWS: Launching EC2 using snapshot</vt:lpstr>
      <vt:lpstr>Boto3</vt:lpstr>
      <vt:lpstr>Access key vs. Key pair</vt:lpstr>
      <vt:lpstr>boto3 </vt:lpstr>
      <vt:lpstr>boto3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and Big Data</dc:title>
  <dc:creator>Vishva Sudantha</dc:creator>
  <cp:lastModifiedBy>Vishva Sudantha</cp:lastModifiedBy>
  <cp:revision>58</cp:revision>
  <dcterms:modified xsi:type="dcterms:W3CDTF">2020-09-10T06:02:31Z</dcterms:modified>
</cp:coreProperties>
</file>